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627"/>
  </p:normalViewPr>
  <p:slideViewPr>
    <p:cSldViewPr snapToGrid="0" snapToObjects="1">
      <p:cViewPr varScale="1">
        <p:scale>
          <a:sx n="94" d="100"/>
          <a:sy n="94"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FAB08-A970-8C44-AA1F-924CB9307172}" type="datetimeFigureOut">
              <a:rPr lang="en-US" smtClean="0"/>
              <a:t>11/29/17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438C6-5899-4F4F-A3F1-DF0368B5B322}" type="slidenum">
              <a:rPr lang="en-US" smtClean="0"/>
              <a:t>‹#›</a:t>
            </a:fld>
            <a:endParaRPr lang="en-US"/>
          </a:p>
        </p:txBody>
      </p:sp>
    </p:spTree>
    <p:extLst>
      <p:ext uri="{BB962C8B-B14F-4D97-AF65-F5344CB8AC3E}">
        <p14:creationId xmlns:p14="http://schemas.microsoft.com/office/powerpoint/2010/main" val="20593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Possible anecdote: Many foreign countries had to be coerced to purchase European goods.  Railroads were built throughout Europeans’ colonial possessions and in areas where industrialized nations held economic and political influuence.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DE89503-A796-BB4A-B019-5017E6671F44}" type="slidenum">
              <a:rPr lang="en-US" altLang="en-US"/>
              <a:pPr/>
              <a:t>2</a:t>
            </a:fld>
            <a:endParaRPr lang="en-US" altLang="en-US"/>
          </a:p>
        </p:txBody>
      </p:sp>
    </p:spTree>
    <p:extLst>
      <p:ext uri="{BB962C8B-B14F-4D97-AF65-F5344CB8AC3E}">
        <p14:creationId xmlns:p14="http://schemas.microsoft.com/office/powerpoint/2010/main" val="81781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Possible anecdote: The legacy of empires is reflected in languages spoken around the world today, particularly English.</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9C125BF-E9B1-2048-8289-A4C7A47E0072}" type="slidenum">
              <a:rPr lang="en-US" altLang="en-US"/>
              <a:pPr/>
              <a:t>3</a:t>
            </a:fld>
            <a:endParaRPr lang="en-US" altLang="en-US"/>
          </a:p>
        </p:txBody>
      </p:sp>
    </p:spTree>
    <p:extLst>
      <p:ext uri="{BB962C8B-B14F-4D97-AF65-F5344CB8AC3E}">
        <p14:creationId xmlns:p14="http://schemas.microsoft.com/office/powerpoint/2010/main" val="162028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Possible anecdote: Compare the use of native troops within the British and French empires with the use of “barbarian” troops within the Roman empire, with the idea that imperial powers historically have never had enough of their own troops to maintain their empires.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B747B79-7023-4E41-A421-1DAAFA56FFCB}" type="slidenum">
              <a:rPr lang="en-US" altLang="en-US"/>
              <a:pPr/>
              <a:t>4</a:t>
            </a:fld>
            <a:endParaRPr lang="en-US" altLang="en-US"/>
          </a:p>
        </p:txBody>
      </p:sp>
    </p:spTree>
    <p:extLst>
      <p:ext uri="{BB962C8B-B14F-4D97-AF65-F5344CB8AC3E}">
        <p14:creationId xmlns:p14="http://schemas.microsoft.com/office/powerpoint/2010/main" val="9483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Possible anecdote: Did imperial powers bestow any positive benefits?  Did these benefits outweigh the costs of colonization?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03D4876-67E1-6D45-ABD9-9CAA37B300F1}" type="slidenum">
              <a:rPr lang="en-US" altLang="en-US"/>
              <a:pPr/>
              <a:t>5</a:t>
            </a:fld>
            <a:endParaRPr lang="en-US" altLang="en-US"/>
          </a:p>
        </p:txBody>
      </p:sp>
    </p:spTree>
    <p:extLst>
      <p:ext uri="{BB962C8B-B14F-4D97-AF65-F5344CB8AC3E}">
        <p14:creationId xmlns:p14="http://schemas.microsoft.com/office/powerpoint/2010/main" val="167713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Possible anecdote: In what ways did well-intentioned missionaries become cultural imperialists?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D4F8594-6FA7-024C-BEB1-5B73E0E5D264}" type="slidenum">
              <a:rPr lang="en-US" altLang="en-US"/>
              <a:pPr/>
              <a:t>6</a:t>
            </a:fld>
            <a:endParaRPr lang="en-US" altLang="en-US"/>
          </a:p>
        </p:txBody>
      </p:sp>
    </p:spTree>
    <p:extLst>
      <p:ext uri="{BB962C8B-B14F-4D97-AF65-F5344CB8AC3E}">
        <p14:creationId xmlns:p14="http://schemas.microsoft.com/office/powerpoint/2010/main" val="154186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Possible anecdote: Racism and eugenics developed and/or increased simultaneously to justify the dominance of imperial powers, both among the Japanese and Europeans.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BCBC055-9C49-714C-8280-5E9E82C82ACC}" type="slidenum">
              <a:rPr lang="en-US" altLang="en-US"/>
              <a:pPr/>
              <a:t>7</a:t>
            </a:fld>
            <a:endParaRPr lang="en-US" altLang="en-US"/>
          </a:p>
        </p:txBody>
      </p:sp>
    </p:spTree>
    <p:extLst>
      <p:ext uri="{BB962C8B-B14F-4D97-AF65-F5344CB8AC3E}">
        <p14:creationId xmlns:p14="http://schemas.microsoft.com/office/powerpoint/2010/main" val="169187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Possible anecdote: Discussion about how the concept of races is outdated and has been proven incorrect through modern research into human migrations and DNA.</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E0589CE-6097-194F-BAC8-A8E60C1AA07E}" type="slidenum">
              <a:rPr lang="en-US" altLang="en-US"/>
              <a:pPr/>
              <a:t>8</a:t>
            </a:fld>
            <a:endParaRPr lang="en-US" altLang="en-US"/>
          </a:p>
        </p:txBody>
      </p:sp>
    </p:spTree>
    <p:extLst>
      <p:ext uri="{BB962C8B-B14F-4D97-AF65-F5344CB8AC3E}">
        <p14:creationId xmlns:p14="http://schemas.microsoft.com/office/powerpoint/2010/main" val="61055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4C46DA-7155-594E-9FD7-993026D131E6}"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C46DA-7155-594E-9FD7-993026D131E6}"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C46DA-7155-594E-9FD7-993026D131E6}"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C46DA-7155-594E-9FD7-993026D131E6}"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C46DA-7155-594E-9FD7-993026D131E6}"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4C46DA-7155-594E-9FD7-993026D131E6}"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4C46DA-7155-594E-9FD7-993026D131E6}"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4C46DA-7155-594E-9FD7-993026D131E6}" type="datetimeFigureOut">
              <a:rPr lang="en-US" smtClean="0"/>
              <a:t>11/29/17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C46DA-7155-594E-9FD7-993026D131E6}" type="datetimeFigureOut">
              <a:rPr lang="en-US" smtClean="0"/>
              <a:t>11/29/17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6DA-7155-594E-9FD7-993026D131E6}"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6DA-7155-594E-9FD7-993026D131E6}"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10F0F-C540-9E4B-BF7B-A24F5F311D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C46DA-7155-594E-9FD7-993026D131E6}" type="datetimeFigureOut">
              <a:rPr lang="en-US" smtClean="0"/>
              <a:t>11/29/17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10F0F-C540-9E4B-BF7B-A24F5F311DF9}" type="slidenum">
              <a:rPr lang="en-US" smtClean="0"/>
              <a:t>‹#›</a:t>
            </a:fld>
            <a:endParaRPr lang="en-US"/>
          </a:p>
        </p:txBody>
      </p:sp>
    </p:spTree>
    <p:extLst>
      <p:ext uri="{BB962C8B-B14F-4D97-AF65-F5344CB8AC3E}">
        <p14:creationId xmlns:p14="http://schemas.microsoft.com/office/powerpoint/2010/main" val="1204359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7.jpeg"/><Relationship Id="rId8" Type="http://schemas.openxmlformats.org/officeDocument/2006/relationships/image" Target="../media/image8.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4.jpeg"/><Relationship Id="rId7" Type="http://schemas.openxmlformats.org/officeDocument/2006/relationships/image" Target="../media/image11.jpeg"/><Relationship Id="rId8" Type="http://schemas.openxmlformats.org/officeDocument/2006/relationships/image" Target="../media/image12.tiff"/><Relationship Id="rId9" Type="http://schemas.openxmlformats.org/officeDocument/2006/relationships/image" Target="../media/image13.tiff"/><Relationship Id="rId10" Type="http://schemas.openxmlformats.org/officeDocument/2006/relationships/image" Target="../media/image14.tiff"/><Relationship Id="rId11" Type="http://schemas.openxmlformats.org/officeDocument/2006/relationships/image" Target="../media/image15.tif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824"/>
            <a:ext cx="8811975" cy="954925"/>
          </a:xfrm>
        </p:spPr>
        <p:txBody>
          <a:bodyPr>
            <a:noAutofit/>
          </a:bodyPr>
          <a:lstStyle/>
          <a:p>
            <a:pPr algn="l"/>
            <a:r>
              <a:rPr lang="en-US" sz="5400" dirty="0"/>
              <a:t>	</a:t>
            </a:r>
            <a:r>
              <a:rPr lang="en-US" sz="6000" dirty="0"/>
              <a:t>C</a:t>
            </a:r>
            <a:r>
              <a:rPr lang="en-US" sz="6000" dirty="0"/>
              <a:t>PWH		29 Nov 2017</a:t>
            </a:r>
            <a:endParaRPr lang="en-US" sz="6000" dirty="0"/>
          </a:p>
        </p:txBody>
      </p:sp>
      <p:sp>
        <p:nvSpPr>
          <p:cNvPr id="3" name="Subtitle 2"/>
          <p:cNvSpPr>
            <a:spLocks noGrp="1"/>
          </p:cNvSpPr>
          <p:nvPr>
            <p:ph idx="1"/>
          </p:nvPr>
        </p:nvSpPr>
        <p:spPr>
          <a:xfrm>
            <a:off x="350150" y="5555624"/>
            <a:ext cx="5233490" cy="297947"/>
          </a:xfrm>
        </p:spPr>
        <p:txBody>
          <a:bodyPr>
            <a:noAutofit/>
          </a:bodyPr>
          <a:lstStyle/>
          <a:p>
            <a:pPr marL="0" indent="0">
              <a:buNone/>
            </a:pPr>
            <a:r>
              <a:rPr lang="en-US" dirty="0"/>
              <a:t>You will need </a:t>
            </a:r>
            <a:r>
              <a:rPr lang="en-US" b="1" u="sng" dirty="0"/>
              <a:t>1</a:t>
            </a:r>
            <a:r>
              <a:rPr lang="en-US" dirty="0"/>
              <a:t> piece(s) of paper or continue notes from yesterday</a:t>
            </a:r>
            <a:endParaRPr lang="en-US" dirty="0"/>
          </a:p>
        </p:txBody>
      </p:sp>
      <p:sp>
        <p:nvSpPr>
          <p:cNvPr id="5" name="TextBox 4"/>
          <p:cNvSpPr txBox="1"/>
          <p:nvPr/>
        </p:nvSpPr>
        <p:spPr>
          <a:xfrm>
            <a:off x="163773" y="2755719"/>
            <a:ext cx="4570951" cy="1815882"/>
          </a:xfrm>
          <a:prstGeom prst="rect">
            <a:avLst/>
          </a:prstGeom>
          <a:noFill/>
        </p:spPr>
        <p:txBody>
          <a:bodyPr wrap="square" rtlCol="0">
            <a:spAutoFit/>
          </a:bodyPr>
          <a:lstStyle/>
          <a:p>
            <a:r>
              <a:rPr lang="en-US" sz="2800" dirty="0"/>
              <a:t>Agenda:</a:t>
            </a:r>
          </a:p>
          <a:p>
            <a:r>
              <a:rPr lang="en-US" sz="2800" dirty="0"/>
              <a:t>-Motives of New Imperialism Notes</a:t>
            </a:r>
          </a:p>
          <a:p>
            <a:r>
              <a:rPr lang="en-US" sz="2800" dirty="0"/>
              <a:t>-Work on Newspaper</a:t>
            </a:r>
          </a:p>
        </p:txBody>
      </p:sp>
      <p:sp>
        <p:nvSpPr>
          <p:cNvPr id="6" name="TextBox 5"/>
          <p:cNvSpPr txBox="1"/>
          <p:nvPr/>
        </p:nvSpPr>
        <p:spPr>
          <a:xfrm>
            <a:off x="4734723" y="2755720"/>
            <a:ext cx="4218208" cy="2677656"/>
          </a:xfrm>
          <a:prstGeom prst="rect">
            <a:avLst/>
          </a:prstGeom>
          <a:noFill/>
        </p:spPr>
        <p:txBody>
          <a:bodyPr wrap="square" rtlCol="0">
            <a:spAutoFit/>
          </a:bodyPr>
          <a:lstStyle/>
          <a:p>
            <a:r>
              <a:rPr lang="en-US" sz="2400" dirty="0"/>
              <a:t>Reminders:</a:t>
            </a:r>
          </a:p>
          <a:p>
            <a:r>
              <a:rPr lang="en-US" sz="2400" dirty="0"/>
              <a:t>-New Imperialism Reading and Lecture Notes Due Friday 12/1</a:t>
            </a:r>
          </a:p>
          <a:p>
            <a:r>
              <a:rPr lang="en-US" sz="2400" dirty="0"/>
              <a:t>-Race and Religion in Imperialism Test Friday 12/1</a:t>
            </a:r>
          </a:p>
          <a:p>
            <a:r>
              <a:rPr lang="en-US" sz="2400" dirty="0"/>
              <a:t>-Imperialism Newspaper Due Friday 12/8</a:t>
            </a:r>
          </a:p>
        </p:txBody>
      </p:sp>
      <p:sp>
        <p:nvSpPr>
          <p:cNvPr id="4" name="TextBox 3"/>
          <p:cNvSpPr txBox="1"/>
          <p:nvPr/>
        </p:nvSpPr>
        <p:spPr>
          <a:xfrm>
            <a:off x="764275" y="1454953"/>
            <a:ext cx="7478973" cy="1077218"/>
          </a:xfrm>
          <a:prstGeom prst="rect">
            <a:avLst/>
          </a:prstGeom>
          <a:noFill/>
        </p:spPr>
        <p:txBody>
          <a:bodyPr wrap="square" rtlCol="0">
            <a:spAutoFit/>
          </a:bodyPr>
          <a:lstStyle/>
          <a:p>
            <a:pPr algn="ctr"/>
            <a:r>
              <a:rPr lang="en-US" sz="3200" dirty="0"/>
              <a:t>EQ: Identify and explain motives of New Imperialism.</a:t>
            </a:r>
            <a:endParaRPr lang="en-US" sz="3200" dirty="0"/>
          </a:p>
        </p:txBody>
      </p:sp>
    </p:spTree>
    <p:extLst>
      <p:ext uri="{BB962C8B-B14F-4D97-AF65-F5344CB8AC3E}">
        <p14:creationId xmlns:p14="http://schemas.microsoft.com/office/powerpoint/2010/main" val="4122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657350" y="1028700"/>
            <a:ext cx="5829300" cy="628650"/>
          </a:xfrm>
        </p:spPr>
        <p:txBody>
          <a:bodyPr>
            <a:normAutofit fontScale="90000"/>
          </a:bodyPr>
          <a:lstStyle/>
          <a:p>
            <a:r>
              <a:rPr lang="en-US" altLang="en-US"/>
              <a:t>ECONOMIC MOTIVES</a:t>
            </a:r>
          </a:p>
        </p:txBody>
      </p:sp>
      <p:sp>
        <p:nvSpPr>
          <p:cNvPr id="3" name="Subtitle 2"/>
          <p:cNvSpPr>
            <a:spLocks noGrp="1"/>
          </p:cNvSpPr>
          <p:nvPr>
            <p:ph type="subTitle" idx="1"/>
          </p:nvPr>
        </p:nvSpPr>
        <p:spPr>
          <a:xfrm>
            <a:off x="1428750" y="1885950"/>
            <a:ext cx="6343650" cy="3886200"/>
          </a:xfrm>
        </p:spPr>
        <p:txBody>
          <a:bodyPr rtlCol="0">
            <a:normAutofit/>
          </a:bodyPr>
          <a:lstStyle/>
          <a:p>
            <a:pPr algn="l">
              <a:buFont typeface="Arial" pitchFamily="34" charset="0"/>
              <a:buChar char="•"/>
              <a:defRPr/>
            </a:pPr>
            <a:r>
              <a:rPr lang="en-US" dirty="0" smtClean="0"/>
              <a:t>Markets for finished goods</a:t>
            </a:r>
          </a:p>
          <a:p>
            <a:pPr lvl="1" algn="l">
              <a:buFont typeface="Arial" pitchFamily="34" charset="0"/>
              <a:buChar char="•"/>
              <a:defRPr/>
            </a:pPr>
            <a:r>
              <a:rPr lang="en-US" dirty="0" smtClean="0">
                <a:solidFill>
                  <a:schemeClr val="tx1">
                    <a:lumMod val="65000"/>
                    <a:lumOff val="35000"/>
                  </a:schemeClr>
                </a:solidFill>
              </a:rPr>
              <a:t>Products of British Industrial Revolution sold in China and India</a:t>
            </a:r>
          </a:p>
          <a:p>
            <a:pPr algn="l">
              <a:buFont typeface="Arial" pitchFamily="34" charset="0"/>
              <a:buChar char="•"/>
              <a:defRPr/>
            </a:pPr>
            <a:r>
              <a:rPr lang="en-US" dirty="0" smtClean="0"/>
              <a:t>Sources of raw materials</a:t>
            </a:r>
          </a:p>
          <a:p>
            <a:pPr lvl="1" algn="l">
              <a:buFont typeface="Arial" pitchFamily="34" charset="0"/>
              <a:buChar char="•"/>
              <a:defRPr/>
            </a:pPr>
            <a:r>
              <a:rPr lang="en-US" dirty="0" smtClean="0">
                <a:solidFill>
                  <a:schemeClr val="tx1">
                    <a:lumMod val="65000"/>
                    <a:lumOff val="35000"/>
                  </a:schemeClr>
                </a:solidFill>
              </a:rPr>
              <a:t>Egypt – cotton</a:t>
            </a:r>
          </a:p>
          <a:p>
            <a:pPr lvl="1" algn="l">
              <a:buFont typeface="Arial" pitchFamily="34" charset="0"/>
              <a:buChar char="•"/>
              <a:defRPr/>
            </a:pPr>
            <a:r>
              <a:rPr lang="en-US" dirty="0" smtClean="0">
                <a:solidFill>
                  <a:schemeClr val="tx1">
                    <a:lumMod val="65000"/>
                    <a:lumOff val="35000"/>
                  </a:schemeClr>
                </a:solidFill>
              </a:rPr>
              <a:t>Malaya – rubber and tin</a:t>
            </a:r>
          </a:p>
          <a:p>
            <a:pPr lvl="1" algn="l">
              <a:buFont typeface="Arial" pitchFamily="34" charset="0"/>
              <a:buChar char="•"/>
              <a:defRPr/>
            </a:pPr>
            <a:r>
              <a:rPr lang="en-US" dirty="0" smtClean="0">
                <a:solidFill>
                  <a:schemeClr val="tx1">
                    <a:lumMod val="65000"/>
                    <a:lumOff val="35000"/>
                  </a:schemeClr>
                </a:solidFill>
              </a:rPr>
              <a:t>Middle East – oil</a:t>
            </a:r>
          </a:p>
          <a:p>
            <a:pPr algn="l">
              <a:buFont typeface="Arial" pitchFamily="34" charset="0"/>
              <a:buChar char="•"/>
              <a:defRPr/>
            </a:pPr>
            <a:r>
              <a:rPr lang="en-US" dirty="0" smtClean="0"/>
              <a:t>Capital investments</a:t>
            </a:r>
          </a:p>
          <a:p>
            <a:pPr lvl="1" algn="l">
              <a:buFont typeface="Arial" pitchFamily="34" charset="0"/>
              <a:buChar char="•"/>
              <a:defRPr/>
            </a:pPr>
            <a:r>
              <a:rPr lang="en-US" dirty="0" smtClean="0">
                <a:solidFill>
                  <a:schemeClr val="tx1">
                    <a:lumMod val="65000"/>
                    <a:lumOff val="35000"/>
                  </a:schemeClr>
                </a:solidFill>
              </a:rPr>
              <a:t>Profits from Industrial Revolution invested in mines, railroads, etc., in unindustrialized areas</a:t>
            </a:r>
            <a:endParaRPr lang="en-US" dirty="0">
              <a:solidFill>
                <a:schemeClr val="tx1">
                  <a:lumMod val="65000"/>
                  <a:lumOff val="35000"/>
                </a:schemeClr>
              </a:solidFill>
            </a:endParaRPr>
          </a:p>
        </p:txBody>
      </p:sp>
      <p:pic>
        <p:nvPicPr>
          <p:cNvPr id="8196" name="Picture 6" descr="5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133975"/>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5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537210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5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5725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857250"/>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http://www.studenthandouts.com/au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050" y="2914650"/>
            <a:ext cx="2743200" cy="20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79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5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133975"/>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ctrTitle"/>
          </p:nvPr>
        </p:nvSpPr>
        <p:spPr>
          <a:xfrm>
            <a:off x="1657350" y="1028700"/>
            <a:ext cx="5829300" cy="628650"/>
          </a:xfrm>
        </p:spPr>
        <p:txBody>
          <a:bodyPr>
            <a:normAutofit fontScale="90000"/>
          </a:bodyPr>
          <a:lstStyle/>
          <a:p>
            <a:r>
              <a:rPr lang="en-US" altLang="en-US"/>
              <a:t>POLITICAL MOTIVES</a:t>
            </a:r>
          </a:p>
        </p:txBody>
      </p:sp>
      <p:sp>
        <p:nvSpPr>
          <p:cNvPr id="3" name="Subtitle 2"/>
          <p:cNvSpPr>
            <a:spLocks noGrp="1"/>
          </p:cNvSpPr>
          <p:nvPr>
            <p:ph type="subTitle" idx="1"/>
          </p:nvPr>
        </p:nvSpPr>
        <p:spPr>
          <a:xfrm>
            <a:off x="1428750" y="1885950"/>
            <a:ext cx="6343650" cy="3886200"/>
          </a:xfrm>
        </p:spPr>
        <p:txBody>
          <a:bodyPr rtlCol="0">
            <a:normAutofit/>
          </a:bodyPr>
          <a:lstStyle/>
          <a:p>
            <a:pPr algn="l">
              <a:buFont typeface="Arial" pitchFamily="34" charset="0"/>
              <a:buChar char="•"/>
              <a:defRPr/>
            </a:pPr>
            <a:r>
              <a:rPr lang="en-US" dirty="0" smtClean="0"/>
              <a:t>Nationalism – national pride</a:t>
            </a:r>
          </a:p>
          <a:p>
            <a:pPr algn="l">
              <a:defRPr/>
            </a:pPr>
            <a:endParaRPr lang="en-US" dirty="0"/>
          </a:p>
          <a:p>
            <a:pPr>
              <a:defRPr/>
            </a:pPr>
            <a:r>
              <a:rPr lang="en-US" dirty="0" smtClean="0">
                <a:solidFill>
                  <a:schemeClr val="tx1">
                    <a:lumMod val="65000"/>
                    <a:lumOff val="35000"/>
                  </a:schemeClr>
                </a:solidFill>
              </a:rPr>
              <a:t>“The sun never sets on the British empire.”</a:t>
            </a:r>
          </a:p>
          <a:p>
            <a:pPr algn="l">
              <a:defRPr/>
            </a:pPr>
            <a:endParaRPr lang="en-US" dirty="0"/>
          </a:p>
          <a:p>
            <a:pPr algn="l">
              <a:buFont typeface="Arial" pitchFamily="34" charset="0"/>
              <a:buChar char="•"/>
              <a:defRPr/>
            </a:pPr>
            <a:r>
              <a:rPr lang="en-US" dirty="0" smtClean="0"/>
              <a:t>Large empires increased national pride</a:t>
            </a:r>
          </a:p>
          <a:p>
            <a:pPr algn="l">
              <a:buFont typeface="Arial" pitchFamily="34" charset="0"/>
              <a:buChar char="•"/>
              <a:defRPr/>
            </a:pPr>
            <a:endParaRPr lang="en-US" dirty="0" smtClean="0"/>
          </a:p>
          <a:p>
            <a:pPr algn="l">
              <a:buFont typeface="Arial" pitchFamily="34" charset="0"/>
              <a:buChar char="•"/>
              <a:defRPr/>
            </a:pPr>
            <a:r>
              <a:rPr lang="en-US" dirty="0" smtClean="0"/>
              <a:t>French acquisitions in Africa and Asia followed France’s defeat in the Franco-Prussian War</a:t>
            </a:r>
            <a:endParaRPr lang="en-US" dirty="0"/>
          </a:p>
        </p:txBody>
      </p:sp>
      <p:pic>
        <p:nvPicPr>
          <p:cNvPr id="9221" name="Picture 9" descr="5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537210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5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5725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857250"/>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300" y="1714501"/>
            <a:ext cx="1371600"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2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657350" y="1028700"/>
            <a:ext cx="5829300" cy="628650"/>
          </a:xfrm>
        </p:spPr>
        <p:txBody>
          <a:bodyPr>
            <a:normAutofit fontScale="90000"/>
          </a:bodyPr>
          <a:lstStyle/>
          <a:p>
            <a:r>
              <a:rPr lang="en-US" altLang="en-US"/>
              <a:t>MILITARY MOTIVES</a:t>
            </a:r>
          </a:p>
        </p:txBody>
      </p:sp>
      <p:sp>
        <p:nvSpPr>
          <p:cNvPr id="3" name="Subtitle 2"/>
          <p:cNvSpPr>
            <a:spLocks noGrp="1"/>
          </p:cNvSpPr>
          <p:nvPr>
            <p:ph type="subTitle" idx="1"/>
          </p:nvPr>
        </p:nvSpPr>
        <p:spPr>
          <a:xfrm>
            <a:off x="1428750" y="1885950"/>
            <a:ext cx="6343650" cy="3886200"/>
          </a:xfrm>
        </p:spPr>
        <p:txBody>
          <a:bodyPr rtlCol="0">
            <a:normAutofit/>
          </a:bodyPr>
          <a:lstStyle/>
          <a:p>
            <a:pPr algn="l">
              <a:buFont typeface="Arial" pitchFamily="34" charset="0"/>
              <a:buChar char="•"/>
              <a:defRPr/>
            </a:pPr>
            <a:r>
              <a:rPr lang="en-US" sz="3000" dirty="0"/>
              <a:t>Bases</a:t>
            </a:r>
          </a:p>
          <a:p>
            <a:pPr lvl="1" algn="l">
              <a:buFont typeface="Arial" pitchFamily="34" charset="0"/>
              <a:buChar char="•"/>
              <a:defRPr/>
            </a:pPr>
            <a:r>
              <a:rPr lang="en-US" sz="2700" dirty="0">
                <a:solidFill>
                  <a:schemeClr val="tx1">
                    <a:lumMod val="65000"/>
                    <a:lumOff val="35000"/>
                  </a:schemeClr>
                </a:solidFill>
              </a:rPr>
              <a:t>British naval bases</a:t>
            </a:r>
          </a:p>
          <a:p>
            <a:pPr lvl="2" algn="l">
              <a:buFont typeface="Arial" pitchFamily="34" charset="0"/>
              <a:buChar char="•"/>
              <a:defRPr/>
            </a:pPr>
            <a:r>
              <a:rPr lang="en-US" sz="2100" dirty="0"/>
              <a:t>Aden, Alexandria, Cyprus, Hong Kong, Singapore</a:t>
            </a:r>
          </a:p>
          <a:p>
            <a:pPr lvl="2" algn="l">
              <a:defRPr/>
            </a:pPr>
            <a:endParaRPr lang="en-US" dirty="0" smtClean="0"/>
          </a:p>
          <a:p>
            <a:pPr algn="l">
              <a:buFont typeface="Arial" pitchFamily="34" charset="0"/>
              <a:buChar char="•"/>
              <a:defRPr/>
            </a:pPr>
            <a:r>
              <a:rPr lang="en-US" sz="3000" dirty="0"/>
              <a:t>Manpower</a:t>
            </a:r>
          </a:p>
          <a:p>
            <a:pPr lvl="1" algn="l">
              <a:buFont typeface="Arial" pitchFamily="34" charset="0"/>
              <a:buChar char="•"/>
              <a:defRPr/>
            </a:pPr>
            <a:r>
              <a:rPr lang="en-US" sz="2700" dirty="0">
                <a:solidFill>
                  <a:schemeClr val="tx1">
                    <a:lumMod val="65000"/>
                    <a:lumOff val="35000"/>
                  </a:schemeClr>
                </a:solidFill>
              </a:rPr>
              <a:t>British – Indian </a:t>
            </a:r>
            <a:r>
              <a:rPr lang="en-US" sz="2700" dirty="0" err="1">
                <a:solidFill>
                  <a:schemeClr val="tx1">
                    <a:lumMod val="65000"/>
                    <a:lumOff val="35000"/>
                  </a:schemeClr>
                </a:solidFill>
              </a:rPr>
              <a:t>sepoys</a:t>
            </a:r>
            <a:endParaRPr lang="en-US" sz="2700" dirty="0">
              <a:solidFill>
                <a:schemeClr val="tx1">
                  <a:lumMod val="65000"/>
                  <a:lumOff val="35000"/>
                </a:schemeClr>
              </a:solidFill>
            </a:endParaRPr>
          </a:p>
          <a:p>
            <a:pPr lvl="1" algn="l">
              <a:buFont typeface="Arial" pitchFamily="34" charset="0"/>
              <a:buChar char="•"/>
              <a:defRPr/>
            </a:pPr>
            <a:r>
              <a:rPr lang="en-US" sz="2700" dirty="0">
                <a:solidFill>
                  <a:schemeClr val="tx1">
                    <a:lumMod val="65000"/>
                    <a:lumOff val="35000"/>
                  </a:schemeClr>
                </a:solidFill>
              </a:rPr>
              <a:t>French – north African troops</a:t>
            </a:r>
          </a:p>
        </p:txBody>
      </p:sp>
      <p:pic>
        <p:nvPicPr>
          <p:cNvPr id="10244" name="Picture 6" descr="5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133975"/>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5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537210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5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5725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857250"/>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5100" y="3600450"/>
            <a:ext cx="1371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150" y="1828801"/>
            <a:ext cx="1371600" cy="8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4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657350" y="1028700"/>
            <a:ext cx="5829300" cy="628650"/>
          </a:xfrm>
        </p:spPr>
        <p:txBody>
          <a:bodyPr>
            <a:normAutofit fontScale="90000"/>
          </a:bodyPr>
          <a:lstStyle/>
          <a:p>
            <a:r>
              <a:rPr lang="en-US" altLang="en-US"/>
              <a:t>SOCIAL MOTIVES</a:t>
            </a:r>
          </a:p>
        </p:txBody>
      </p:sp>
      <p:sp>
        <p:nvSpPr>
          <p:cNvPr id="3" name="Subtitle 2"/>
          <p:cNvSpPr>
            <a:spLocks noGrp="1"/>
          </p:cNvSpPr>
          <p:nvPr>
            <p:ph type="subTitle" idx="1"/>
          </p:nvPr>
        </p:nvSpPr>
        <p:spPr>
          <a:xfrm>
            <a:off x="1428750" y="1885950"/>
            <a:ext cx="6343650" cy="3886200"/>
          </a:xfrm>
        </p:spPr>
        <p:txBody>
          <a:bodyPr rtlCol="0">
            <a:normAutofit/>
          </a:bodyPr>
          <a:lstStyle/>
          <a:p>
            <a:pPr algn="l">
              <a:buFont typeface="Arial" pitchFamily="34" charset="0"/>
              <a:buChar char="•"/>
              <a:defRPr/>
            </a:pPr>
            <a:r>
              <a:rPr lang="en-US" dirty="0" smtClean="0"/>
              <a:t>Surplus population</a:t>
            </a:r>
          </a:p>
          <a:p>
            <a:pPr lvl="1" algn="l">
              <a:buFont typeface="Arial" pitchFamily="34" charset="0"/>
              <a:buChar char="•"/>
              <a:defRPr/>
            </a:pPr>
            <a:r>
              <a:rPr lang="en-US" dirty="0" smtClean="0">
                <a:solidFill>
                  <a:schemeClr val="tx1">
                    <a:lumMod val="65000"/>
                    <a:lumOff val="35000"/>
                  </a:schemeClr>
                </a:solidFill>
              </a:rPr>
              <a:t>Japanese in Korea</a:t>
            </a:r>
          </a:p>
          <a:p>
            <a:pPr lvl="1" algn="l">
              <a:buFont typeface="Arial" pitchFamily="34" charset="0"/>
              <a:buChar char="•"/>
              <a:defRPr/>
            </a:pPr>
            <a:r>
              <a:rPr lang="en-US" dirty="0" smtClean="0">
                <a:solidFill>
                  <a:schemeClr val="tx1">
                    <a:lumMod val="65000"/>
                    <a:lumOff val="35000"/>
                  </a:schemeClr>
                </a:solidFill>
              </a:rPr>
              <a:t>Italians in Africa</a:t>
            </a:r>
          </a:p>
          <a:p>
            <a:pPr algn="l">
              <a:buFont typeface="Arial" pitchFamily="34" charset="0"/>
              <a:buChar char="•"/>
              <a:defRPr/>
            </a:pPr>
            <a:r>
              <a:rPr lang="en-US" dirty="0" smtClean="0"/>
              <a:t>“White Man’s Burden”</a:t>
            </a:r>
          </a:p>
          <a:p>
            <a:pPr lvl="1" algn="l">
              <a:buFont typeface="Arial" pitchFamily="34" charset="0"/>
              <a:buChar char="•"/>
              <a:defRPr/>
            </a:pPr>
            <a:r>
              <a:rPr lang="en-US" dirty="0" smtClean="0">
                <a:solidFill>
                  <a:schemeClr val="tx1">
                    <a:lumMod val="65000"/>
                    <a:lumOff val="35000"/>
                  </a:schemeClr>
                </a:solidFill>
              </a:rPr>
              <a:t>Rudyard Kipling’s poetry and prose</a:t>
            </a:r>
          </a:p>
          <a:p>
            <a:pPr lvl="1" algn="l">
              <a:buFont typeface="Arial" pitchFamily="34" charset="0"/>
              <a:buChar char="•"/>
              <a:defRPr/>
            </a:pPr>
            <a:r>
              <a:rPr lang="en-US" dirty="0" smtClean="0">
                <a:solidFill>
                  <a:schemeClr val="tx1">
                    <a:lumMod val="65000"/>
                    <a:lumOff val="35000"/>
                  </a:schemeClr>
                </a:solidFill>
              </a:rPr>
              <a:t>Whites morally obligated to bring the “blessings of civilization” to “backward” peoples</a:t>
            </a:r>
          </a:p>
          <a:p>
            <a:pPr lvl="1" algn="l">
              <a:buFont typeface="Arial" pitchFamily="34" charset="0"/>
              <a:buChar char="•"/>
              <a:defRPr/>
            </a:pPr>
            <a:r>
              <a:rPr lang="en-US" dirty="0" smtClean="0">
                <a:solidFill>
                  <a:schemeClr val="tx1">
                    <a:lumMod val="65000"/>
                    <a:lumOff val="35000"/>
                  </a:schemeClr>
                </a:solidFill>
              </a:rPr>
              <a:t>Cecil Rhodes – imperialism is “philanthropy—plus five percent”</a:t>
            </a:r>
            <a:endParaRPr lang="en-US" dirty="0">
              <a:solidFill>
                <a:schemeClr val="tx1">
                  <a:lumMod val="65000"/>
                  <a:lumOff val="35000"/>
                </a:schemeClr>
              </a:solidFill>
            </a:endParaRPr>
          </a:p>
        </p:txBody>
      </p:sp>
      <p:pic>
        <p:nvPicPr>
          <p:cNvPr id="11268" name="Picture 6" descr="5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133975"/>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5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537210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5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5725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857250"/>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53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143000"/>
            <a:ext cx="10763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1657350" y="1028700"/>
            <a:ext cx="5829300" cy="628650"/>
          </a:xfrm>
        </p:spPr>
        <p:txBody>
          <a:bodyPr>
            <a:normAutofit fontScale="90000"/>
          </a:bodyPr>
          <a:lstStyle/>
          <a:p>
            <a:r>
              <a:rPr lang="en-US" altLang="en-US"/>
              <a:t>RELIGIOUS MOTIVES</a:t>
            </a:r>
          </a:p>
        </p:txBody>
      </p:sp>
      <p:sp>
        <p:nvSpPr>
          <p:cNvPr id="3" name="Subtitle 2"/>
          <p:cNvSpPr>
            <a:spLocks noGrp="1"/>
          </p:cNvSpPr>
          <p:nvPr>
            <p:ph type="subTitle" idx="1"/>
          </p:nvPr>
        </p:nvSpPr>
        <p:spPr>
          <a:xfrm>
            <a:off x="1428750" y="1885950"/>
            <a:ext cx="6343650" cy="3886200"/>
          </a:xfrm>
        </p:spPr>
        <p:txBody>
          <a:bodyPr rtlCol="0">
            <a:normAutofit/>
          </a:bodyPr>
          <a:lstStyle/>
          <a:p>
            <a:pPr algn="l">
              <a:buFont typeface="Arial" pitchFamily="34" charset="0"/>
              <a:buChar char="•"/>
              <a:defRPr/>
            </a:pPr>
            <a:r>
              <a:rPr lang="en-US" dirty="0" smtClean="0"/>
              <a:t>Conversion to Christianity</a:t>
            </a:r>
          </a:p>
          <a:p>
            <a:pPr algn="l">
              <a:defRPr/>
            </a:pPr>
            <a:endParaRPr lang="en-US" dirty="0" smtClean="0"/>
          </a:p>
          <a:p>
            <a:pPr algn="l">
              <a:buFont typeface="Arial" pitchFamily="34" charset="0"/>
              <a:buChar char="•"/>
              <a:defRPr/>
            </a:pPr>
            <a:r>
              <a:rPr lang="en-US" dirty="0" smtClean="0"/>
              <a:t>End-of-the-century crusading spirit</a:t>
            </a:r>
          </a:p>
          <a:p>
            <a:pPr algn="l">
              <a:defRPr/>
            </a:pPr>
            <a:endParaRPr lang="en-US" dirty="0" smtClean="0"/>
          </a:p>
          <a:p>
            <a:pPr algn="l">
              <a:buFont typeface="Arial" pitchFamily="34" charset="0"/>
              <a:buChar char="•"/>
              <a:defRPr/>
            </a:pPr>
            <a:r>
              <a:rPr lang="en-US" dirty="0" smtClean="0"/>
              <a:t>Missionaries in Africa, Asia, Hawaii, etc.</a:t>
            </a:r>
            <a:endParaRPr lang="en-US" dirty="0"/>
          </a:p>
        </p:txBody>
      </p:sp>
      <p:pic>
        <p:nvPicPr>
          <p:cNvPr id="12292" name="Picture 6" descr="5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133975"/>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5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537210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5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5725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857250"/>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1" descr="39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43350" y="4343400"/>
            <a:ext cx="1276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286500" y="2114550"/>
            <a:ext cx="1485900" cy="1200329"/>
          </a:xfrm>
          <a:prstGeom prst="rect">
            <a:avLst/>
          </a:prstGeom>
          <a:noFill/>
        </p:spPr>
        <p:txBody>
          <a:bodyPr>
            <a:spAutoFit/>
          </a:bodyPr>
          <a:lstStyle/>
          <a:p>
            <a:pPr algn="ctr">
              <a:defRPr/>
            </a:pPr>
            <a:r>
              <a:rPr lang="en-US" sz="7200" b="1" dirty="0">
                <a:solidFill>
                  <a:schemeClr val="tx1">
                    <a:lumMod val="75000"/>
                    <a:lumOff val="25000"/>
                  </a:schemeClr>
                </a:solidFill>
              </a:rPr>
              <a:t>†</a:t>
            </a:r>
            <a:endParaRPr lang="en-US" sz="7200" b="1" dirty="0">
              <a:solidFill>
                <a:schemeClr val="tx1">
                  <a:lumMod val="75000"/>
                  <a:lumOff val="25000"/>
                </a:schemeClr>
              </a:solidFill>
            </a:endParaRPr>
          </a:p>
        </p:txBody>
      </p:sp>
    </p:spTree>
    <p:extLst>
      <p:ext uri="{BB962C8B-B14F-4D97-AF65-F5344CB8AC3E}">
        <p14:creationId xmlns:p14="http://schemas.microsoft.com/office/powerpoint/2010/main" val="19686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657350" y="1028700"/>
            <a:ext cx="5829300" cy="628650"/>
          </a:xfrm>
        </p:spPr>
        <p:txBody>
          <a:bodyPr>
            <a:normAutofit fontScale="90000"/>
          </a:bodyPr>
          <a:lstStyle/>
          <a:p>
            <a:r>
              <a:rPr lang="en-US" altLang="en-US"/>
              <a:t>JUSTIFICATIONS</a:t>
            </a:r>
          </a:p>
        </p:txBody>
      </p:sp>
      <p:sp>
        <p:nvSpPr>
          <p:cNvPr id="3" name="Subtitle 2"/>
          <p:cNvSpPr>
            <a:spLocks noGrp="1"/>
          </p:cNvSpPr>
          <p:nvPr>
            <p:ph type="subTitle" idx="1"/>
          </p:nvPr>
        </p:nvSpPr>
        <p:spPr>
          <a:xfrm>
            <a:off x="1428750" y="1885950"/>
            <a:ext cx="6343650" cy="3886200"/>
          </a:xfrm>
        </p:spPr>
        <p:txBody>
          <a:bodyPr rtlCol="0">
            <a:normAutofit/>
          </a:bodyPr>
          <a:lstStyle/>
          <a:p>
            <a:pPr algn="l">
              <a:buFont typeface="Arial" pitchFamily="34" charset="0"/>
              <a:buChar char="•"/>
              <a:defRPr/>
            </a:pPr>
            <a:r>
              <a:rPr lang="en-US" dirty="0" smtClean="0"/>
              <a:t>Social Darwinism</a:t>
            </a:r>
          </a:p>
          <a:p>
            <a:pPr lvl="1" algn="l">
              <a:buFont typeface="Arial" pitchFamily="34" charset="0"/>
              <a:buChar char="•"/>
              <a:defRPr/>
            </a:pPr>
            <a:r>
              <a:rPr lang="en-US" dirty="0" smtClean="0">
                <a:solidFill>
                  <a:schemeClr val="tx1">
                    <a:lumMod val="65000"/>
                    <a:lumOff val="35000"/>
                  </a:schemeClr>
                </a:solidFill>
              </a:rPr>
              <a:t>Interpreted Darwin’s evolutionary theory in terms of powerful nations</a:t>
            </a:r>
          </a:p>
          <a:p>
            <a:pPr lvl="2" algn="l">
              <a:buFont typeface="Arial" pitchFamily="34" charset="0"/>
              <a:buChar char="•"/>
              <a:defRPr/>
            </a:pPr>
            <a:r>
              <a:rPr lang="en-US" dirty="0" smtClean="0"/>
              <a:t>“Only the strong survive”</a:t>
            </a:r>
          </a:p>
          <a:p>
            <a:pPr lvl="1" algn="l">
              <a:buFont typeface="Arial" pitchFamily="34" charset="0"/>
              <a:buChar char="•"/>
              <a:defRPr/>
            </a:pPr>
            <a:r>
              <a:rPr lang="en-US" dirty="0" smtClean="0">
                <a:solidFill>
                  <a:schemeClr val="tx1">
                    <a:lumMod val="65000"/>
                    <a:lumOff val="35000"/>
                  </a:schemeClr>
                </a:solidFill>
              </a:rPr>
              <a:t>Powerful nations able to develop areas and resources being “wasted” by native peoples</a:t>
            </a:r>
          </a:p>
          <a:p>
            <a:pPr algn="l">
              <a:buFont typeface="Arial" pitchFamily="34" charset="0"/>
              <a:buChar char="•"/>
              <a:defRPr/>
            </a:pPr>
            <a:r>
              <a:rPr lang="en-US" dirty="0" smtClean="0"/>
              <a:t>Racism</a:t>
            </a:r>
          </a:p>
          <a:p>
            <a:pPr lvl="1" algn="l">
              <a:buFont typeface="Arial" pitchFamily="34" charset="0"/>
              <a:buChar char="•"/>
              <a:defRPr/>
            </a:pPr>
            <a:r>
              <a:rPr lang="en-US" dirty="0" smtClean="0">
                <a:solidFill>
                  <a:schemeClr val="tx1">
                    <a:lumMod val="65000"/>
                    <a:lumOff val="35000"/>
                  </a:schemeClr>
                </a:solidFill>
              </a:rPr>
              <a:t>Increased feelings of white superiority</a:t>
            </a:r>
          </a:p>
          <a:p>
            <a:pPr lvl="2" algn="l">
              <a:buFont typeface="Arial" pitchFamily="34" charset="0"/>
              <a:buChar char="•"/>
              <a:defRPr/>
            </a:pPr>
            <a:r>
              <a:rPr lang="en-US" dirty="0" smtClean="0"/>
              <a:t>Increased feelings of Japanese superiority</a:t>
            </a:r>
          </a:p>
          <a:p>
            <a:pPr lvl="1" algn="l">
              <a:buFont typeface="Arial" pitchFamily="34" charset="0"/>
              <a:buChar char="•"/>
              <a:defRPr/>
            </a:pPr>
            <a:r>
              <a:rPr lang="en-US" dirty="0" smtClean="0">
                <a:solidFill>
                  <a:schemeClr val="tx1">
                    <a:lumMod val="65000"/>
                    <a:lumOff val="35000"/>
                  </a:schemeClr>
                </a:solidFill>
              </a:rPr>
              <a:t>Eugenics developed as a branch of science</a:t>
            </a:r>
            <a:endParaRPr lang="en-US" dirty="0">
              <a:solidFill>
                <a:schemeClr val="tx1">
                  <a:lumMod val="65000"/>
                  <a:lumOff val="35000"/>
                </a:schemeClr>
              </a:solidFill>
            </a:endParaRPr>
          </a:p>
        </p:txBody>
      </p:sp>
      <p:pic>
        <p:nvPicPr>
          <p:cNvPr id="13316" name="Picture 6" descr="5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133975"/>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5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537210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5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5725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857250"/>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5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57350" y="1028700"/>
            <a:ext cx="5829300" cy="628650"/>
          </a:xfrm>
        </p:spPr>
        <p:txBody>
          <a:bodyPr rtlCol="0">
            <a:normAutofit fontScale="90000"/>
          </a:bodyPr>
          <a:lstStyle/>
          <a:p>
            <a:pPr>
              <a:defRPr/>
            </a:pPr>
            <a:r>
              <a:rPr lang="en-US" dirty="0" smtClean="0"/>
              <a:t>CONCEPT OF “RACES” CIRCA 1900</a:t>
            </a:r>
            <a:endParaRPr lang="en-US" dirty="0"/>
          </a:p>
        </p:txBody>
      </p:sp>
      <p:sp>
        <p:nvSpPr>
          <p:cNvPr id="3" name="Subtitle 2"/>
          <p:cNvSpPr>
            <a:spLocks noGrp="1"/>
          </p:cNvSpPr>
          <p:nvPr>
            <p:ph type="subTitle" idx="1"/>
          </p:nvPr>
        </p:nvSpPr>
        <p:spPr>
          <a:xfrm>
            <a:off x="1428750" y="1885950"/>
            <a:ext cx="6343650" cy="3886200"/>
          </a:xfrm>
        </p:spPr>
        <p:txBody>
          <a:bodyPr rtlCol="0">
            <a:normAutofit/>
          </a:bodyPr>
          <a:lstStyle/>
          <a:p>
            <a:pPr>
              <a:defRPr/>
            </a:pPr>
            <a:endParaRPr lang="en-US" dirty="0"/>
          </a:p>
        </p:txBody>
      </p:sp>
      <p:pic>
        <p:nvPicPr>
          <p:cNvPr id="14341" name="Picture 6" descr="5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133975"/>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5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5372100"/>
            <a:ext cx="866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857250"/>
            <a:ext cx="628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http://i281.photobucket.com/albums/kk204/StudentHandoutsInc/People/FourRacesofManasConceivedinthe1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950" y="2000251"/>
            <a:ext cx="5486400" cy="350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8"/>
          <a:srcRect l="29166" r="29167" b="6666"/>
          <a:stretch/>
        </p:blipFill>
        <p:spPr>
          <a:xfrm>
            <a:off x="3214901" y="1028700"/>
            <a:ext cx="2857500" cy="4800600"/>
          </a:xfrm>
          <a:prstGeom prst="rect">
            <a:avLst/>
          </a:prstGeom>
        </p:spPr>
      </p:pic>
      <p:pic>
        <p:nvPicPr>
          <p:cNvPr id="5" name="Picture 4"/>
          <p:cNvPicPr>
            <a:picLocks noChangeAspect="1"/>
          </p:cNvPicPr>
          <p:nvPr/>
        </p:nvPicPr>
        <p:blipFill>
          <a:blip r:embed="rId9"/>
          <a:stretch>
            <a:fillRect/>
          </a:stretch>
        </p:blipFill>
        <p:spPr>
          <a:xfrm>
            <a:off x="1337121" y="857250"/>
            <a:ext cx="6469758" cy="5143500"/>
          </a:xfrm>
          <a:prstGeom prst="rect">
            <a:avLst/>
          </a:prstGeom>
        </p:spPr>
      </p:pic>
      <p:pic>
        <p:nvPicPr>
          <p:cNvPr id="6" name="Picture 5"/>
          <p:cNvPicPr>
            <a:picLocks noChangeAspect="1"/>
          </p:cNvPicPr>
          <p:nvPr/>
        </p:nvPicPr>
        <p:blipFill>
          <a:blip r:embed="rId10"/>
          <a:stretch>
            <a:fillRect/>
          </a:stretch>
        </p:blipFill>
        <p:spPr>
          <a:xfrm>
            <a:off x="1333500" y="904875"/>
            <a:ext cx="6477000" cy="5048250"/>
          </a:xfrm>
          <a:prstGeom prst="rect">
            <a:avLst/>
          </a:prstGeom>
        </p:spPr>
      </p:pic>
      <p:pic>
        <p:nvPicPr>
          <p:cNvPr id="7" name="Picture 6"/>
          <p:cNvPicPr>
            <a:picLocks noChangeAspect="1"/>
          </p:cNvPicPr>
          <p:nvPr/>
        </p:nvPicPr>
        <p:blipFill>
          <a:blip r:embed="rId11"/>
          <a:stretch>
            <a:fillRect/>
          </a:stretch>
        </p:blipFill>
        <p:spPr>
          <a:xfrm>
            <a:off x="1885951" y="1808683"/>
            <a:ext cx="5743015" cy="3319463"/>
          </a:xfrm>
          <a:prstGeom prst="rect">
            <a:avLst/>
          </a:prstGeom>
        </p:spPr>
      </p:pic>
    </p:spTree>
    <p:extLst>
      <p:ext uri="{BB962C8B-B14F-4D97-AF65-F5344CB8AC3E}">
        <p14:creationId xmlns:p14="http://schemas.microsoft.com/office/powerpoint/2010/main" val="5030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488</Words>
  <Application>Microsoft Macintosh PowerPoint</Application>
  <PresentationFormat>On-screen Show (4:3)</PresentationFormat>
  <Paragraphs>74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 Light</vt:lpstr>
      <vt:lpstr>Arial</vt:lpstr>
      <vt:lpstr>Calibri</vt:lpstr>
      <vt:lpstr>Office Theme</vt:lpstr>
      <vt:lpstr> CPWH  29 Nov 2017</vt:lpstr>
      <vt:lpstr>ECONOMIC MOTIVES</vt:lpstr>
      <vt:lpstr>POLITICAL MOTIVES</vt:lpstr>
      <vt:lpstr>MILITARY MOTIVES</vt:lpstr>
      <vt:lpstr>SOCIAL MOTIVES</vt:lpstr>
      <vt:lpstr>RELIGIOUS MOTIVES</vt:lpstr>
      <vt:lpstr>JUSTIFICATIONS</vt:lpstr>
      <vt:lpstr>CONCEPT OF “RACES” CIRCA 1900</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CPWH  29 Nov 2017</dc:title>
  <dc:creator>Tyler Evans</dc:creator>
  <cp:lastModifiedBy>Tyler Evans</cp:lastModifiedBy>
  <cp:revision>1</cp:revision>
  <dcterms:created xsi:type="dcterms:W3CDTF">2017-11-29T19:15:43Z</dcterms:created>
  <dcterms:modified xsi:type="dcterms:W3CDTF">2017-11-29T19:20:43Z</dcterms:modified>
</cp:coreProperties>
</file>